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2"/>
  </p:notesMasterIdLst>
  <p:sldIdLst>
    <p:sldId id="256" r:id="rId2"/>
    <p:sldId id="264" r:id="rId3"/>
    <p:sldId id="258" r:id="rId4"/>
    <p:sldId id="261" r:id="rId5"/>
    <p:sldId id="259" r:id="rId6"/>
    <p:sldId id="260" r:id="rId7"/>
    <p:sldId id="263" r:id="rId8"/>
    <p:sldId id="262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60"/>
  </p:normalViewPr>
  <p:slideViewPr>
    <p:cSldViewPr>
      <p:cViewPr varScale="1">
        <p:scale>
          <a:sx n="69" d="100"/>
          <a:sy n="69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30282528919996127"/>
          <c:y val="8.2068839352290521E-2"/>
          <c:w val="0.83329359871682707"/>
          <c:h val="0.72212404460982171"/>
        </c:manualLayout>
      </c:layout>
      <c:bar3D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Residential Total</c:v>
                </c:pt>
                <c:pt idx="1">
                  <c:v>Resident/ Tuition Fees</c:v>
                </c:pt>
                <c:pt idx="2">
                  <c:v>Room and Board </c:v>
                </c:pt>
                <c:pt idx="3">
                  <c:v>Books </c:v>
                </c:pt>
              </c:strCache>
            </c:str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16720</c:v>
                </c:pt>
                <c:pt idx="1">
                  <c:v>7864</c:v>
                </c:pt>
                <c:pt idx="2">
                  <c:v>7826</c:v>
                </c:pt>
                <c:pt idx="3">
                  <c:v>1030</c:v>
                </c:pt>
              </c:numCache>
            </c:numRef>
          </c:val>
        </c:ser>
        <c:shape val="box"/>
        <c:axId val="64862080"/>
        <c:axId val="64860544"/>
        <c:axId val="0"/>
      </c:bar3DChart>
      <c:valAx>
        <c:axId val="64860544"/>
        <c:scaling>
          <c:orientation val="minMax"/>
        </c:scaling>
        <c:axPos val="b"/>
        <c:majorGridlines/>
        <c:numFmt formatCode="&quot;$&quot;#,##0_);[Red]\(&quot;$&quot;#,##0\)" sourceLinked="1"/>
        <c:tickLblPos val="nextTo"/>
        <c:crossAx val="64862080"/>
        <c:crosses val="autoZero"/>
        <c:crossBetween val="between"/>
      </c:valAx>
      <c:catAx>
        <c:axId val="64862080"/>
        <c:scaling>
          <c:orientation val="minMax"/>
        </c:scaling>
        <c:axPos val="l"/>
        <c:tickLblPos val="nextTo"/>
        <c:crossAx val="64860544"/>
        <c:crosses val="autoZero"/>
        <c:auto val="1"/>
        <c:lblAlgn val="ctr"/>
        <c:lblOffset val="100"/>
      </c:cat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46A42-49B0-4FB3-A370-DF182BDD5886}" type="datetimeFigureOut">
              <a:rPr lang="en-US" smtClean="0"/>
              <a:pPr/>
              <a:t>5/27/2011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F6426-7526-4E33-84E1-0A7F181C79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F6426-7526-4E33-84E1-0A7F181C7934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CFAC-3A0F-4A58-8428-EB50577D0A5E}" type="datetime1">
              <a:rPr lang="en-US" smtClean="0"/>
              <a:t>5/27/2011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Baylee Stuckey - OU 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04AA3-69E2-4972-8588-C31145E4B2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F3BAB-62B8-437A-B250-2AEB50B16F3B}" type="datetime1">
              <a:rPr lang="en-US" smtClean="0"/>
              <a:t>5/27/2011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Baylee Stuckey - OU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04AA3-69E2-4972-8588-C31145E4B2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E299-23E5-4B62-98FA-094D252E1867}" type="datetime1">
              <a:rPr lang="en-US" smtClean="0"/>
              <a:t>5/27/2011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Baylee Stuckey - OU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04AA3-69E2-4972-8588-C31145E4B2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E3C9B-AB6D-4E0F-8415-D8DD9D518A18}" type="datetime1">
              <a:rPr lang="en-US" smtClean="0"/>
              <a:t>5/27/2011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Baylee Stuckey - OU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04AA3-69E2-4972-8588-C31145E4B2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A544E-7F65-491B-A4DD-40EA334CC233}" type="datetime1">
              <a:rPr lang="en-US" smtClean="0"/>
              <a:t>5/27/2011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Baylee Stuckey - OU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04AA3-69E2-4972-8588-C31145E4B2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1846-C997-41AD-B45E-3D0604E198F8}" type="datetime1">
              <a:rPr lang="en-US" smtClean="0"/>
              <a:t>5/27/2011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Baylee Stuckey - OU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04AA3-69E2-4972-8588-C31145E4B2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3473-02FC-4CA6-A8CC-808208234A2A}" type="datetime1">
              <a:rPr lang="en-US" smtClean="0"/>
              <a:t>5/27/2011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Baylee Stuckey - OU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04AA3-69E2-4972-8588-C31145E4B2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DFD-3BA3-4C96-9F0E-5122CE633E64}" type="datetime1">
              <a:rPr lang="en-US" smtClean="0"/>
              <a:t>5/27/2011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Baylee Stuckey - OU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04AA3-69E2-4972-8588-C31145E4B2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5924-B733-4B2B-9297-EAD2449A21C1}" type="datetime1">
              <a:rPr lang="en-US" smtClean="0"/>
              <a:t>5/27/2011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Baylee Stuckey - OU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04AA3-69E2-4972-8588-C31145E4B2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3DAE5-4866-4E08-8F7F-C69429F83FD3}" type="datetime1">
              <a:rPr lang="en-US" smtClean="0"/>
              <a:t>5/27/2011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Baylee Stuckey - OU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04AA3-69E2-4972-8588-C31145E4B2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E5D4-24DE-4ED4-AA19-8500E7B32998}" type="datetime1">
              <a:rPr lang="en-US" smtClean="0"/>
              <a:t>5/27/2011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Baylee Stuckey - OU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BD04AA3-69E2-4972-8588-C31145E4B2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E3CECA-CBB3-45FE-9658-C7AD24323301}" type="datetime1">
              <a:rPr lang="en-US" smtClean="0"/>
              <a:t>5/27/2011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dirty="0" smtClean="0"/>
              <a:t>Baylee Stuckey - OU 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D04AA3-69E2-4972-8588-C31145E4B2A8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u.edu/web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3">
                <a:lumMod val="75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1143000"/>
            <a:ext cx="2514600" cy="1582621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C0000"/>
                </a:solidFill>
                <a:latin typeface="Comic Sans MS" pitchFamily="66" charset="0"/>
              </a:rPr>
              <a:t>The University of Oklahoma </a:t>
            </a:r>
            <a:endParaRPr lang="en-US" sz="3600" dirty="0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362200" cy="2179320"/>
          </a:xfrm>
        </p:spPr>
        <p:txBody>
          <a:bodyPr>
            <a:normAutofit lnSpcReduction="10000"/>
          </a:bodyPr>
          <a:lstStyle/>
          <a:p>
            <a:r>
              <a:rPr lang="en-US" sz="2000" i="1" dirty="0" smtClean="0">
                <a:latin typeface="Comic Sans MS" pitchFamily="66" charset="0"/>
              </a:rPr>
              <a:t>Established in 1890 </a:t>
            </a:r>
          </a:p>
          <a:p>
            <a:r>
              <a:rPr lang="en-US" sz="2000" i="1" dirty="0" smtClean="0">
                <a:latin typeface="Comic Sans MS" pitchFamily="66" charset="0"/>
              </a:rPr>
              <a:t>Located in Norman, Oklahoma</a:t>
            </a:r>
          </a:p>
          <a:p>
            <a:r>
              <a:rPr lang="en-US" sz="2000" i="1" dirty="0" smtClean="0">
                <a:latin typeface="Comic Sans MS" pitchFamily="66" charset="0"/>
              </a:rPr>
              <a:t>Colors: Crimson and Cream </a:t>
            </a:r>
            <a:endParaRPr lang="en-US" sz="2000" i="1" dirty="0" smtClean="0">
              <a:latin typeface="Comic Sans MS" pitchFamily="66" charset="0"/>
            </a:endParaRPr>
          </a:p>
          <a:p>
            <a:r>
              <a:rPr lang="en-US" sz="2000" i="1" dirty="0" smtClean="0">
                <a:latin typeface="Comic Sans MS" pitchFamily="66" charset="0"/>
              </a:rPr>
              <a:t>Mascot: Sooner </a:t>
            </a:r>
            <a:endParaRPr lang="en-US" sz="2000" i="1" dirty="0" smtClean="0">
              <a:latin typeface="Comic Sans MS" pitchFamily="66" charset="0"/>
            </a:endParaRPr>
          </a:p>
          <a:p>
            <a:endParaRPr lang="en-US" sz="2000" i="1" dirty="0" smtClean="0"/>
          </a:p>
          <a:p>
            <a:endParaRPr lang="en-US" dirty="0"/>
          </a:p>
        </p:txBody>
      </p:sp>
      <p:pic>
        <p:nvPicPr>
          <p:cNvPr id="11" name="Picture Placeholder 10" descr="Picture 0330033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6272" b="16272"/>
          <a:stretch>
            <a:fillRect/>
          </a:stretch>
        </p:blipFill>
        <p:spPr>
          <a:xfrm rot="420000">
            <a:off x="3422780" y="1181126"/>
            <a:ext cx="4617720" cy="3931920"/>
          </a:xfr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6E72C-ED84-4434-834B-102A5FC607BC}" type="datetime1">
              <a:rPr lang="en-US" smtClean="0"/>
              <a:t>5/27/2011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Baylee Stuckey - OU </a:t>
            </a:r>
            <a:endParaRPr lang="en-US" dirty="0"/>
          </a:p>
        </p:txBody>
      </p:sp>
    </p:spTree>
  </p:cSld>
  <p:clrMapOvr>
    <a:masterClrMapping/>
  </p:clrMapOvr>
  <p:transition>
    <p:strips dir="ru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000" u="sng" dirty="0" smtClean="0">
                <a:latin typeface="Comic Sans MS" pitchFamily="66" charset="0"/>
              </a:rPr>
              <a:t>Links</a:t>
            </a:r>
            <a:endParaRPr lang="en-US" sz="8000" u="sng" dirty="0">
              <a:latin typeface="Comic Sans MS" pitchFamily="66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3"/>
                </a:solidFill>
                <a:latin typeface="Comic Sans MS" pitchFamily="66" charset="0"/>
                <a:hlinkClick r:id="rId2"/>
              </a:rPr>
              <a:t>Http</a:t>
            </a:r>
            <a:r>
              <a:rPr lang="en-US" sz="4000" dirty="0" smtClean="0">
                <a:solidFill>
                  <a:schemeClr val="accent3"/>
                </a:solidFill>
                <a:latin typeface="Comic Sans MS" pitchFamily="66" charset="0"/>
                <a:hlinkClick r:id="rId2"/>
              </a:rPr>
              <a:t>://</a:t>
            </a:r>
            <a:r>
              <a:rPr lang="en-US" sz="4000" dirty="0" smtClean="0">
                <a:solidFill>
                  <a:schemeClr val="accent3"/>
                </a:solidFill>
                <a:latin typeface="Comic Sans MS" pitchFamily="66" charset="0"/>
                <a:hlinkClick r:id="rId2"/>
              </a:rPr>
              <a:t>www.ou.edu/web.html</a:t>
            </a:r>
            <a:endParaRPr lang="en-US" sz="4000" dirty="0" smtClean="0">
              <a:solidFill>
                <a:schemeClr val="accent3"/>
              </a:solidFill>
              <a:latin typeface="Comic Sans MS" pitchFamily="66" charset="0"/>
            </a:endParaRPr>
          </a:p>
          <a:p>
            <a:r>
              <a:rPr lang="en-US" sz="4000" u="sng" dirty="0" smtClean="0">
                <a:solidFill>
                  <a:schemeClr val="accent3"/>
                </a:solidFill>
                <a:latin typeface="Comic Sans MS" pitchFamily="66" charset="0"/>
              </a:rPr>
              <a:t>http://en.wikipedia.org/wiki/University_of_Oklahoma</a:t>
            </a:r>
            <a:endParaRPr lang="en-US" sz="4000" u="sng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1846-C997-41AD-B45E-3D0604E198F8}" type="datetime1">
              <a:rPr lang="en-US" smtClean="0"/>
              <a:t>5/27/2011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Baylee Stuckey - OU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7200" u="sng" dirty="0" smtClean="0">
                <a:solidFill>
                  <a:schemeClr val="accent1"/>
                </a:solidFill>
                <a:latin typeface="Comic Sans MS" pitchFamily="66" charset="0"/>
              </a:rPr>
              <a:t>OU Information </a:t>
            </a:r>
            <a:endParaRPr lang="en-US" sz="7200" u="sng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Comic Sans MS" pitchFamily="66" charset="0"/>
              </a:rPr>
              <a:t>OU was established in 1890</a:t>
            </a:r>
            <a:r>
              <a:rPr lang="en-US" dirty="0" smtClean="0">
                <a:solidFill>
                  <a:schemeClr val="accent1"/>
                </a:solidFill>
              </a:rPr>
              <a:t>. </a:t>
            </a:r>
          </a:p>
          <a:p>
            <a:r>
              <a:rPr lang="en-US" sz="2800" dirty="0" smtClean="0">
                <a:solidFill>
                  <a:schemeClr val="accent1"/>
                </a:solidFill>
                <a:latin typeface="Comic Sans MS" pitchFamily="66" charset="0"/>
              </a:rPr>
              <a:t>David Boren, </a:t>
            </a:r>
            <a:r>
              <a:rPr lang="en-US" sz="2800" dirty="0" smtClean="0">
                <a:solidFill>
                  <a:schemeClr val="accent1"/>
                </a:solidFill>
                <a:latin typeface="Comic Sans MS" pitchFamily="66" charset="0"/>
              </a:rPr>
              <a:t>a former </a:t>
            </a:r>
            <a:r>
              <a:rPr lang="en-US" sz="2800" dirty="0" smtClean="0">
                <a:solidFill>
                  <a:schemeClr val="accent1"/>
                </a:solidFill>
                <a:latin typeface="Comic Sans MS" pitchFamily="66" charset="0"/>
              </a:rPr>
              <a:t>U.S. Senator and Oklahoma Governor, </a:t>
            </a:r>
            <a:r>
              <a:rPr lang="en-US" sz="2800" dirty="0" smtClean="0">
                <a:solidFill>
                  <a:schemeClr val="accent1"/>
                </a:solidFill>
                <a:latin typeface="Comic Sans MS" pitchFamily="66" charset="0"/>
              </a:rPr>
              <a:t>has served as President of the University of Oklahoma since 1994</a:t>
            </a:r>
            <a:r>
              <a:rPr lang="en-US" sz="2800" dirty="0" smtClean="0">
                <a:solidFill>
                  <a:schemeClr val="accent1"/>
                </a:solidFill>
                <a:latin typeface="Comic Sans MS" pitchFamily="66" charset="0"/>
              </a:rPr>
              <a:t>.</a:t>
            </a:r>
          </a:p>
          <a:p>
            <a:r>
              <a:rPr lang="en-US" sz="2800" dirty="0" smtClean="0">
                <a:solidFill>
                  <a:schemeClr val="accent1"/>
                </a:solidFill>
                <a:latin typeface="Comic Sans MS" pitchFamily="66" charset="0"/>
              </a:rPr>
              <a:t>The school, well-known for its athletic programs, has won 7 </a:t>
            </a:r>
            <a:r>
              <a:rPr lang="en-US" sz="2800" dirty="0" smtClean="0">
                <a:solidFill>
                  <a:schemeClr val="accent1"/>
                </a:solidFill>
                <a:latin typeface="Comic Sans MS" pitchFamily="66" charset="0"/>
              </a:rPr>
              <a:t>NCAA Division I National </a:t>
            </a:r>
            <a:r>
              <a:rPr lang="en-US" sz="2800" dirty="0" smtClean="0">
                <a:solidFill>
                  <a:schemeClr val="accent1"/>
                </a:solidFill>
                <a:latin typeface="Comic Sans MS" pitchFamily="66" charset="0"/>
              </a:rPr>
              <a:t>Football Championships</a:t>
            </a:r>
            <a:r>
              <a:rPr lang="en-US" sz="2800" dirty="0" smtClean="0">
                <a:solidFill>
                  <a:schemeClr val="accent1"/>
                </a:solidFill>
                <a:latin typeface="Comic Sans MS" pitchFamily="66" charset="0"/>
              </a:rPr>
              <a:t>.</a:t>
            </a:r>
          </a:p>
          <a:p>
            <a:r>
              <a:rPr lang="en-US" sz="2800" dirty="0" smtClean="0">
                <a:solidFill>
                  <a:schemeClr val="accent1"/>
                </a:solidFill>
                <a:latin typeface="Comic Sans MS" pitchFamily="66" charset="0"/>
              </a:rPr>
              <a:t>In 2010, the University of Oklahoma was ranked among the top 100 </a:t>
            </a:r>
            <a:r>
              <a:rPr lang="en-US" sz="2800" dirty="0" smtClean="0">
                <a:solidFill>
                  <a:schemeClr val="accent1"/>
                </a:solidFill>
                <a:latin typeface="Comic Sans MS" pitchFamily="66" charset="0"/>
              </a:rPr>
              <a:t>public universities in </a:t>
            </a:r>
            <a:r>
              <a:rPr lang="en-US" sz="2800" dirty="0" smtClean="0">
                <a:solidFill>
                  <a:schemeClr val="accent1"/>
                </a:solidFill>
                <a:latin typeface="Comic Sans MS" pitchFamily="66" charset="0"/>
              </a:rPr>
              <a:t>the nation by </a:t>
            </a:r>
            <a:r>
              <a:rPr lang="en-US" sz="2800" dirty="0" smtClean="0">
                <a:solidFill>
                  <a:schemeClr val="accent1"/>
                </a:solidFill>
                <a:latin typeface="Comic Sans MS" pitchFamily="66" charset="0"/>
              </a:rPr>
              <a:t>U.S. News &amp; World Report.</a:t>
            </a:r>
            <a:endParaRPr lang="en-US" sz="2800" dirty="0" smtClean="0">
              <a:solidFill>
                <a:schemeClr val="accent1"/>
              </a:solidFill>
              <a:latin typeface="Comic Sans MS" pitchFamily="66" charset="0"/>
            </a:endParaRPr>
          </a:p>
          <a:p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19CEA-30D2-4594-AB10-E2B06C9CFB11}" type="datetime1">
              <a:rPr lang="en-US" smtClean="0"/>
              <a:t>5/27/2011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Baylee Stuckey - OU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2"/>
            </a:gs>
            <a:gs pos="60000">
              <a:schemeClr val="bg1">
                <a:shade val="92000"/>
                <a:satMod val="230000"/>
              </a:schemeClr>
            </a:gs>
            <a:gs pos="100000">
              <a:schemeClr val="bg1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u="sng" dirty="0" smtClean="0">
                <a:latin typeface="Comic Sans MS" pitchFamily="66" charset="0"/>
              </a:rPr>
              <a:t>Admission Requirements</a:t>
            </a:r>
            <a:endParaRPr lang="en-US" sz="6000" u="sng" dirty="0">
              <a:latin typeface="Comic Sans MS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accent3"/>
                </a:solidFill>
                <a:latin typeface="Comic Sans MS" pitchFamily="66" charset="0"/>
              </a:rPr>
              <a:t>A $40 non-refundable application fee is required for all applicants.</a:t>
            </a:r>
          </a:p>
          <a:p>
            <a:r>
              <a:rPr lang="en-US" sz="3200" dirty="0" smtClean="0">
                <a:solidFill>
                  <a:schemeClr val="accent3"/>
                </a:solidFill>
                <a:latin typeface="Comic Sans MS" pitchFamily="66" charset="0"/>
              </a:rPr>
              <a:t>For residents, a grade point average of 3.0, ACT score of at least 24, and a SAT score of at least 1090.</a:t>
            </a:r>
          </a:p>
          <a:p>
            <a:r>
              <a:rPr lang="en-US" sz="3200" dirty="0" smtClean="0">
                <a:solidFill>
                  <a:schemeClr val="accent3"/>
                </a:solidFill>
                <a:latin typeface="Comic Sans MS" pitchFamily="66" charset="0"/>
              </a:rPr>
              <a:t>For non-resident, a grade point average of 3.5, ACT score of at least 26, and a SAT score of at least 1170.</a:t>
            </a:r>
          </a:p>
          <a:p>
            <a:endParaRPr lang="en-US" dirty="0" smtClean="0">
              <a:solidFill>
                <a:schemeClr val="accent3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8E04-28A9-45B2-9581-354093C342A8}" type="datetime1">
              <a:rPr lang="en-US" smtClean="0"/>
              <a:t>5/27/2011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Baylee Stuckey - OU </a:t>
            </a:r>
            <a:endParaRPr lang="en-US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u="sng" dirty="0" smtClean="0">
                <a:solidFill>
                  <a:schemeClr val="accent1"/>
                </a:solidFill>
                <a:latin typeface="Comic Sans MS" pitchFamily="66" charset="0"/>
              </a:rPr>
              <a:t>OU Costs</a:t>
            </a:r>
            <a:endParaRPr lang="en-US" sz="7200" b="1" u="sng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96E7-98D4-4CDD-84BD-04804E3EEAD0}" type="datetime1">
              <a:rPr lang="en-US" smtClean="0"/>
              <a:t>5/27/2011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Baylee Stuckey - OU </a:t>
            </a:r>
            <a:endParaRPr lang="en-US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u="sng" dirty="0" smtClean="0">
                <a:latin typeface="Comic Sans MS" pitchFamily="66" charset="0"/>
              </a:rPr>
              <a:t>OU Sports </a:t>
            </a:r>
            <a:endParaRPr lang="en-US" sz="7200" u="sng" dirty="0">
              <a:latin typeface="Comic Sans MS" pitchFamily="66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endParaRPr lang="en-US" sz="2400" b="1" dirty="0" smtClean="0">
              <a:solidFill>
                <a:schemeClr val="accent6"/>
              </a:solidFill>
            </a:endParaRPr>
          </a:p>
          <a:p>
            <a:r>
              <a:rPr lang="en-US" sz="2400" b="1" dirty="0" smtClean="0">
                <a:solidFill>
                  <a:schemeClr val="accent6"/>
                </a:solidFill>
                <a:latin typeface="Comic Sans MS" pitchFamily="66" charset="0"/>
              </a:rPr>
              <a:t>OU has many sports, including: Baseball, men's and women's Basketball, Cross-country, Football, men’s and women’s golf, men’s and women’s gymnastics, Rowing, Soccer, Softball, men’s and women’s Tennis, Track and Field, Volleyball, and Wrestling.  </a:t>
            </a:r>
            <a:endParaRPr lang="en-US" sz="2400" b="1" dirty="0">
              <a:solidFill>
                <a:schemeClr val="accent6"/>
              </a:solidFill>
              <a:latin typeface="Comic Sans MS" pitchFamily="66" charset="0"/>
            </a:endParaRPr>
          </a:p>
        </p:txBody>
      </p:sp>
      <p:pic>
        <p:nvPicPr>
          <p:cNvPr id="10" name="Content Placeholder 9" descr="university-of-oklahoma-football-2009-season-high-hopes-ok-f-2009-00200l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24400" y="2133600"/>
            <a:ext cx="4191000" cy="3886199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02FC8-9531-4ED1-A436-C35C7DC8F665}" type="datetime1">
              <a:rPr lang="en-US" smtClean="0"/>
              <a:t>5/27/2011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Baylee Stuckey - OU </a:t>
            </a:r>
            <a:endParaRPr lang="en-US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u="sng" dirty="0" smtClean="0">
                <a:solidFill>
                  <a:schemeClr val="accent1"/>
                </a:solidFill>
                <a:latin typeface="Comic Sans MS" pitchFamily="66" charset="0"/>
              </a:rPr>
              <a:t>OU Majors/Degrees </a:t>
            </a:r>
            <a:endParaRPr lang="en-US" sz="6600" u="sng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accent1"/>
                </a:solidFill>
                <a:latin typeface="Comic Sans MS" pitchFamily="66" charset="0"/>
              </a:rPr>
              <a:t>152 baccalaureate programs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accent1"/>
                </a:solidFill>
                <a:latin typeface="Comic Sans MS" pitchFamily="66" charset="0"/>
              </a:rPr>
              <a:t>160 master’s program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accent1"/>
                </a:solidFill>
                <a:latin typeface="Comic Sans MS" pitchFamily="66" charset="0"/>
              </a:rPr>
              <a:t>75 doctorate programs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accent1"/>
                </a:solidFill>
                <a:latin typeface="Comic Sans MS" pitchFamily="66" charset="0"/>
              </a:rPr>
              <a:t>20 majors professional level </a:t>
            </a:r>
          </a:p>
        </p:txBody>
      </p:sp>
      <p:pic>
        <p:nvPicPr>
          <p:cNvPr id="5" name="Content Placeholder 4" descr="corner3(2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53000" y="1905000"/>
            <a:ext cx="4038600" cy="4191000"/>
          </a:xfr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04417-E962-4418-BD5B-D7ECE1D79E79}" type="datetime1">
              <a:rPr lang="en-US" smtClean="0"/>
              <a:t>5/27/2011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Baylee Stuckey - OU </a:t>
            </a:r>
            <a:endParaRPr lang="en-US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 </a:t>
            </a:r>
            <a:r>
              <a:rPr lang="en-US" sz="7200" u="sng" dirty="0" smtClean="0">
                <a:solidFill>
                  <a:schemeClr val="accent3"/>
                </a:solidFill>
                <a:latin typeface="Comic Sans MS" pitchFamily="66" charset="0"/>
              </a:rPr>
              <a:t>OU Campuses</a:t>
            </a:r>
            <a:endParaRPr lang="en-US" sz="7200" u="sng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" name="Content Placeholder 13" descr="1013-us-wires-okearthquake_full_600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04800" y="1981200"/>
            <a:ext cx="4343400" cy="3657600"/>
          </a:xfrm>
        </p:spPr>
      </p:pic>
      <p:pic>
        <p:nvPicPr>
          <p:cNvPr id="17" name="Content Placeholder 16" descr="campus.gif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953000" y="2895600"/>
            <a:ext cx="3810000" cy="3581400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ACCB-1CAF-465B-AFE1-96888D1C8F06}" type="datetime1">
              <a:rPr lang="en-US" smtClean="0"/>
              <a:t>5/27/2011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Baylee Stuckey - OU </a:t>
            </a:r>
            <a:endParaRPr lang="en-US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u="sng" dirty="0" smtClean="0">
                <a:solidFill>
                  <a:schemeClr val="accent1"/>
                </a:solidFill>
                <a:latin typeface="Comic Sans MS" pitchFamily="66" charset="0"/>
              </a:rPr>
              <a:t>Student Life</a:t>
            </a:r>
            <a:endParaRPr lang="en-US" sz="7200" b="1" u="sng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/>
                </a:solidFill>
                <a:latin typeface="Comic Sans MS" pitchFamily="66" charset="0"/>
              </a:rPr>
              <a:t>There are over 450 student organizations.</a:t>
            </a:r>
          </a:p>
          <a:p>
            <a:pPr>
              <a:buClr>
                <a:schemeClr val="accent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/>
                </a:solidFill>
                <a:latin typeface="Comic Sans MS" pitchFamily="66" charset="0"/>
              </a:rPr>
              <a:t>An Interfraternity Council made up of 18 fraternities.</a:t>
            </a:r>
          </a:p>
          <a:p>
            <a:r>
              <a:rPr lang="en-US" dirty="0" smtClean="0">
                <a:solidFill>
                  <a:schemeClr val="accent1"/>
                </a:solidFill>
                <a:latin typeface="Comic Sans MS" pitchFamily="66" charset="0"/>
              </a:rPr>
              <a:t>Fraternity/sorority members hold 1,321 executive officer positions on campus. </a:t>
            </a:r>
          </a:p>
          <a:p>
            <a:r>
              <a:rPr lang="en-US" dirty="0" smtClean="0">
                <a:solidFill>
                  <a:schemeClr val="accent1"/>
                </a:solidFill>
                <a:latin typeface="Comic Sans MS" pitchFamily="66" charset="0"/>
              </a:rPr>
              <a:t>Fraternity/sorority members receive more than 5,500 honors and awards annually</a:t>
            </a:r>
          </a:p>
          <a:p>
            <a:pPr>
              <a:buClr>
                <a:schemeClr val="accent1"/>
              </a:buClr>
              <a:buFont typeface="Arial" pitchFamily="34" charset="0"/>
              <a:buChar char="•"/>
            </a:pPr>
            <a:endParaRPr lang="en-US" dirty="0" smtClean="0">
              <a:solidFill>
                <a:schemeClr val="accent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6C003-85D2-49BB-85CC-02DDD1B6F500}" type="datetime1">
              <a:rPr lang="en-US" smtClean="0"/>
              <a:t>5/27/2011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Baylee Stuckey - OU </a:t>
            </a:r>
            <a:endParaRPr lang="en-US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u="sng" dirty="0" smtClean="0">
                <a:latin typeface="Comic Sans MS" pitchFamily="66" charset="0"/>
              </a:rPr>
              <a:t>OU Mascots</a:t>
            </a:r>
            <a:endParaRPr lang="en-US" sz="7200" u="sng" dirty="0">
              <a:latin typeface="Comic Sans MS" pitchFamily="66" charset="0"/>
            </a:endParaRPr>
          </a:p>
        </p:txBody>
      </p:sp>
      <p:pic>
        <p:nvPicPr>
          <p:cNvPr id="7" name="Content Placeholder 6" descr="wago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981200"/>
            <a:ext cx="4343400" cy="4419600"/>
          </a:xfrm>
        </p:spPr>
      </p:pic>
      <p:pic>
        <p:nvPicPr>
          <p:cNvPr id="8" name="Content Placeholder 7" descr="boomer1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981200"/>
            <a:ext cx="4267200" cy="4419600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A1846-C997-41AD-B45E-3D0604E198F8}" type="datetime1">
              <a:rPr lang="en-US" smtClean="0"/>
              <a:t>5/27/2011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Baylee Stuckey - OU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4">
      <a:dk1>
        <a:srgbClr val="151515"/>
      </a:dk1>
      <a:lt1>
        <a:srgbClr val="151515"/>
      </a:lt1>
      <a:dk2>
        <a:srgbClr val="D2D2D2"/>
      </a:dk2>
      <a:lt2>
        <a:srgbClr val="B5B5B5"/>
      </a:lt2>
      <a:accent1>
        <a:srgbClr val="BF0000"/>
      </a:accent1>
      <a:accent2>
        <a:srgbClr val="BF0000"/>
      </a:accent2>
      <a:accent3>
        <a:srgbClr val="F2F2F2"/>
      </a:accent3>
      <a:accent4>
        <a:srgbClr val="B5B5B5"/>
      </a:accent4>
      <a:accent5>
        <a:srgbClr val="151515"/>
      </a:accent5>
      <a:accent6>
        <a:srgbClr val="151515"/>
      </a:accent6>
      <a:hlink>
        <a:srgbClr val="FFFFFF"/>
      </a:hlink>
      <a:folHlink>
        <a:srgbClr val="FFFFF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Words>332</Words>
  <Application>Microsoft Office PowerPoint</Application>
  <PresentationFormat>On-screen Show (4:3)</PresentationFormat>
  <Paragraphs>55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The University of Oklahoma </vt:lpstr>
      <vt:lpstr>OU Information </vt:lpstr>
      <vt:lpstr>Admission Requirements</vt:lpstr>
      <vt:lpstr>OU Costs</vt:lpstr>
      <vt:lpstr>OU Sports </vt:lpstr>
      <vt:lpstr>OU Majors/Degrees </vt:lpstr>
      <vt:lpstr> OU Campuses</vt:lpstr>
      <vt:lpstr>Student Life</vt:lpstr>
      <vt:lpstr>OU Mascots</vt:lpstr>
      <vt:lpstr>Links</vt:lpstr>
    </vt:vector>
  </TitlesOfParts>
  <Company>Tulsa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edpstudent</dc:creator>
  <cp:lastModifiedBy>edpstudent</cp:lastModifiedBy>
  <cp:revision>23</cp:revision>
  <dcterms:created xsi:type="dcterms:W3CDTF">2011-05-20T18:44:49Z</dcterms:created>
  <dcterms:modified xsi:type="dcterms:W3CDTF">2011-05-27T19:01:59Z</dcterms:modified>
</cp:coreProperties>
</file>